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93" r:id="rId5"/>
    <p:sldId id="294" r:id="rId6"/>
    <p:sldId id="295" r:id="rId7"/>
    <p:sldId id="297" r:id="rId8"/>
    <p:sldId id="298" r:id="rId9"/>
    <p:sldId id="296" r:id="rId10"/>
    <p:sldId id="292" r:id="rId11"/>
  </p:sldIdLst>
  <p:sldSz cx="18288000" cy="10287000"/>
  <p:notesSz cx="6858000" cy="9144000"/>
  <p:embeddedFontLst>
    <p:embeddedFont>
      <p:font typeface="맑은 고딕" panose="020B0503020000020004" pitchFamily="34" charset="-127"/>
      <p:regular r:id="rId14"/>
      <p:bold r:id="rId15"/>
    </p:embeddedFont>
    <p:embeddedFont>
      <p:font typeface="BM HANNA Air OTF" panose="020B0600000101010101" pitchFamily="34" charset="-127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6" userDrawn="1">
          <p15:clr>
            <a:srgbClr val="A4A3A4"/>
          </p15:clr>
        </p15:guide>
        <p15:guide id="2" pos="864" userDrawn="1">
          <p15:clr>
            <a:srgbClr val="A4A3A4"/>
          </p15:clr>
        </p15:guide>
        <p15:guide id="3" orient="horz" pos="59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A6587"/>
    <a:srgbClr val="7895B4"/>
    <a:srgbClr val="F6F6F2"/>
    <a:srgbClr val="445C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72" autoAdjust="0"/>
    <p:restoredTop sz="94610" autoAdjust="0"/>
  </p:normalViewPr>
  <p:slideViewPr>
    <p:cSldViewPr>
      <p:cViewPr varScale="1">
        <p:scale>
          <a:sx n="77" d="100"/>
          <a:sy n="77" d="100"/>
        </p:scale>
        <p:origin x="688" y="192"/>
      </p:cViewPr>
      <p:guideLst>
        <p:guide orient="horz" pos="696"/>
        <p:guide pos="864"/>
        <p:guide orient="horz" pos="59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DFD46CC-B810-6BB0-5677-871675D3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E14E7BD-9D22-A873-16CB-8F19C2B57B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4C9B9-87A8-1A4C-9F0B-EB427C899B69}" type="datetimeFigureOut">
              <a:rPr kumimoji="1" lang="ko-KR" altLang="en-US" smtClean="0"/>
              <a:t>2024. 11. 25.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F7010B3-8E83-52ED-AE3F-44D6B0E157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6B7E3D-589C-D79A-CC73-3A7C856418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9699FE-633A-F04B-9BB3-80209E25E5F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5525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773592-04E0-8046-A720-459379B0A2BD}" type="datetimeFigureOut">
              <a:rPr kumimoji="1" lang="ko-KR" altLang="en-US" smtClean="0"/>
              <a:t>2024. 11. 25.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D3560E-DC9B-BD45-AB80-4B00574D1C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533090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124CC-1579-1146-A727-BC8C1DFEFC6B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443D6-CBDC-E942-90EF-CB3150D307ED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81BEF-680A-F44A-A10F-BC6F50307B8D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7F69-2F0E-5E49-9FA4-E508605A7E31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8EF6B-F830-F445-9A35-7F6F6519E835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1904D-1972-4647-ADDC-F76E1A97F5D3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7CCB2-0688-E547-8B4C-B0B48CED7B52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C4377-0BEF-1241-9CFB-5CE18F67B7E1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E9838-B890-454A-ACFB-BBBB356F5B36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925800" y="9715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2B975-C739-0D43-98DC-9D725E4736FC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6840200" y="9486900"/>
            <a:ext cx="1219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19D35-1FDE-CD4C-9BBA-B6BC2E93880C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7E1F4-BEB7-074C-ABFD-0B7708421B89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10008" y="7093262"/>
            <a:ext cx="12238453" cy="0"/>
          </a:xfrm>
          <a:prstGeom prst="line">
            <a:avLst/>
          </a:prstGeom>
          <a:ln w="19050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706600" y="495300"/>
            <a:ext cx="2557502" cy="335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altLang="ko-KR" sz="20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2024.11.05</a:t>
            </a:r>
            <a:endParaRPr lang="en-US" sz="2000" spc="126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234440" y="4610100"/>
            <a:ext cx="8321434" cy="10156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75"/>
              </a:lnSpc>
              <a:spcBef>
                <a:spcPct val="0"/>
              </a:spcBef>
            </a:pPr>
            <a:r>
              <a:rPr lang="ko-KR" altLang="en-US" sz="6125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</a:t>
            </a:r>
            <a:endParaRPr lang="en-US" altLang="ko-KR" sz="6125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9CFE5D68-6678-8BBB-E185-23106BD4731F}"/>
              </a:ext>
            </a:extLst>
          </p:cNvPr>
          <p:cNvSpPr txBox="1"/>
          <p:nvPr/>
        </p:nvSpPr>
        <p:spPr>
          <a:xfrm>
            <a:off x="1371600" y="7326435"/>
            <a:ext cx="5105400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altLang="ko-KR" sz="2800" spc="126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ObjectCounters</a:t>
            </a:r>
            <a:endParaRPr lang="en-US" altLang="ko-KR" sz="2800" spc="126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altLang="ko-KR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(PEARL)</a:t>
            </a:r>
            <a:r>
              <a:rPr lang="ko-KR" altLang="en-US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김윤희</a:t>
            </a:r>
            <a:r>
              <a:rPr lang="en-US" altLang="ko-KR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,</a:t>
            </a:r>
            <a:r>
              <a:rPr lang="ko-KR" altLang="en-US" sz="2800" spc="126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서민경</a:t>
            </a:r>
            <a:r>
              <a:rPr lang="en-US" altLang="ko-KR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,</a:t>
            </a:r>
            <a:r>
              <a:rPr lang="ko-KR" altLang="en-US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김현정</a:t>
            </a:r>
            <a:endParaRPr lang="en-US" altLang="ko-KR" sz="2800" spc="126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11C6D0-33B6-8BE5-4C3A-5C75F5027907}"/>
              </a:ext>
            </a:extLst>
          </p:cNvPr>
          <p:cNvSpPr txBox="1"/>
          <p:nvPr/>
        </p:nvSpPr>
        <p:spPr>
          <a:xfrm>
            <a:off x="1142999" y="5895082"/>
            <a:ext cx="109854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200" dirty="0">
                <a:solidFill>
                  <a:schemeClr val="tx2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자율 주행 보조를 위한 </a:t>
            </a:r>
            <a:r>
              <a:rPr kumimoji="1" lang="ko-KR" altLang="en-US" sz="3200" dirty="0" err="1">
                <a:solidFill>
                  <a:schemeClr val="tx2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방향지시등</a:t>
            </a:r>
            <a:r>
              <a:rPr kumimoji="1" lang="ko-KR" altLang="en-US" sz="3200" dirty="0">
                <a:solidFill>
                  <a:schemeClr val="tx2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객체 탐지 및 </a:t>
            </a:r>
            <a:r>
              <a:rPr kumimoji="1" lang="ko-KR" altLang="en-US" sz="3200" dirty="0" err="1">
                <a:solidFill>
                  <a:schemeClr val="tx2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옵티컬플로우</a:t>
            </a:r>
            <a:endParaRPr kumimoji="1" lang="ko-KR" altLang="en-US"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3A7F14-2E78-177D-915C-5EFB2CF97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76F3765-F542-59C0-91B4-135146EFA4E1}"/>
              </a:ext>
            </a:extLst>
          </p:cNvPr>
          <p:cNvSpPr txBox="1"/>
          <p:nvPr/>
        </p:nvSpPr>
        <p:spPr>
          <a:xfrm>
            <a:off x="6041927" y="5295900"/>
            <a:ext cx="6940267" cy="1434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42"/>
              </a:lnSpc>
              <a:spcBef>
                <a:spcPct val="0"/>
              </a:spcBef>
            </a:pPr>
            <a:r>
              <a:rPr lang="en-US" sz="9600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감사합니다</a:t>
            </a:r>
            <a:endParaRPr lang="en-US" sz="96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5" name="AutoShape 5">
            <a:extLst>
              <a:ext uri="{FF2B5EF4-FFF2-40B4-BE49-F238E27FC236}">
                <a16:creationId xmlns:a16="http://schemas.microsoft.com/office/drawing/2014/main" id="{03EDB11A-8455-2736-618C-8AD08FC22960}"/>
              </a:ext>
            </a:extLst>
          </p:cNvPr>
          <p:cNvSpPr/>
          <p:nvPr/>
        </p:nvSpPr>
        <p:spPr>
          <a:xfrm>
            <a:off x="6049547" y="7093262"/>
            <a:ext cx="12238453" cy="0"/>
          </a:xfrm>
          <a:prstGeom prst="line">
            <a:avLst/>
          </a:prstGeom>
          <a:ln w="19050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D51DF1F-7348-9A3D-74D8-AE4575B3D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83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266120" y="4393163"/>
            <a:ext cx="4659445" cy="1512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구조</a:t>
            </a:r>
            <a:endParaRPr lang="en-US" sz="32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3200" u="none" strike="noStrike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</a:t>
            </a:r>
            <a:endParaRPr lang="en-US" sz="3200" u="none" strike="noStrike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303309" y="4393163"/>
            <a:ext cx="616605" cy="15123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70"/>
              </a:lnSpc>
            </a:pPr>
            <a:r>
              <a:rPr lang="en-US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01</a:t>
            </a:r>
          </a:p>
          <a:p>
            <a:pPr algn="l">
              <a:lnSpc>
                <a:spcPts val="6270"/>
              </a:lnSpc>
            </a:pPr>
            <a:r>
              <a:rPr lang="en-US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02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529424" y="3047962"/>
            <a:ext cx="497228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Table of Contents</a:t>
            </a:r>
          </a:p>
        </p:txBody>
      </p:sp>
      <p:sp>
        <p:nvSpPr>
          <p:cNvPr id="5" name="AutoShape 5"/>
          <p:cNvSpPr/>
          <p:nvPr/>
        </p:nvSpPr>
        <p:spPr>
          <a:xfrm>
            <a:off x="5915327" y="4113909"/>
            <a:ext cx="6200473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94CACE-3FC5-B216-2045-9FA98EC38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67992" y="495300"/>
            <a:ext cx="3032608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구조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D50D49F-9FA5-4FB4-D8B1-75E7F1185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5" name="그림 24" descr="텍스트, 스크린샷, 도표, 원이(가) 표시된 사진&#10;&#10;자동 생성된 설명">
            <a:extLst>
              <a:ext uri="{FF2B5EF4-FFF2-40B4-BE49-F238E27FC236}">
                <a16:creationId xmlns:a16="http://schemas.microsoft.com/office/drawing/2014/main" id="{35FFAD24-84BE-01F6-D69C-1AD104096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1"/>
          <a:stretch/>
        </p:blipFill>
        <p:spPr>
          <a:xfrm>
            <a:off x="5279051" y="293243"/>
            <a:ext cx="7674949" cy="970051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4A3E0-42D6-00DE-FF52-CD5CEA9D2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7B65EE5-9A14-54E7-2DBB-62D6052C93D4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6951CA0-48B5-C084-E2CC-E4227AD489A0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6D30554-9A60-B508-38F5-0E77D9F15CC6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2918D47D-635A-CD0E-4CC4-A216B723EB40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23CFEAE-1027-D478-64A5-0A2A5D87FE9B}"/>
              </a:ext>
            </a:extLst>
          </p:cNvPr>
          <p:cNvSpPr txBox="1"/>
          <p:nvPr/>
        </p:nvSpPr>
        <p:spPr>
          <a:xfrm>
            <a:off x="1767992" y="495300"/>
            <a:ext cx="3032608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2ABA15F1-7122-1B6F-1FAF-F851AC0E88F6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D786894B-05C9-0759-F893-3BF34FA09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902341-9286-2267-E4B2-2BB6BF8D988C}"/>
              </a:ext>
            </a:extLst>
          </p:cNvPr>
          <p:cNvSpPr txBox="1"/>
          <p:nvPr/>
        </p:nvSpPr>
        <p:spPr>
          <a:xfrm>
            <a:off x="13143399" y="4497169"/>
            <a:ext cx="236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dirty="0">
                <a:solidFill>
                  <a:schemeClr val="accent2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 완료</a:t>
            </a:r>
          </a:p>
        </p:txBody>
      </p:sp>
      <p:pic>
        <p:nvPicPr>
          <p:cNvPr id="13" name="그림 12" descr="텍스트, 스크린샷, 도표, 원이(가) 표시된 사진&#10;&#10;자동 생성된 설명">
            <a:extLst>
              <a:ext uri="{FF2B5EF4-FFF2-40B4-BE49-F238E27FC236}">
                <a16:creationId xmlns:a16="http://schemas.microsoft.com/office/drawing/2014/main" id="{2F22FEF8-0E26-7409-E7DE-8C11B15A3D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1"/>
          <a:stretch/>
        </p:blipFill>
        <p:spPr>
          <a:xfrm>
            <a:off x="5279051" y="293243"/>
            <a:ext cx="7674949" cy="970051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932779C-4ED9-9CA6-6BBF-A653F91C5C1C}"/>
              </a:ext>
            </a:extLst>
          </p:cNvPr>
          <p:cNvSpPr/>
          <p:nvPr/>
        </p:nvSpPr>
        <p:spPr>
          <a:xfrm>
            <a:off x="3581400" y="5241900"/>
            <a:ext cx="11448000" cy="54000"/>
          </a:xfrm>
          <a:prstGeom prst="rect">
            <a:avLst/>
          </a:pr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58432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426BF-2659-64B9-8000-3EC62A3CC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B48818C-0711-3982-9BB1-29E76C6D5ECF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16F7B65-F01A-3160-0BE5-B7FE0B02F374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3F7424C4-7D0B-C39D-E1B7-330F2D2F41A1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924DC04D-70CA-7EEA-B006-94F948AB3F83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AF4BFC0-15C3-FBB4-57BC-0450081C3799}"/>
              </a:ext>
            </a:extLst>
          </p:cNvPr>
          <p:cNvSpPr txBox="1"/>
          <p:nvPr/>
        </p:nvSpPr>
        <p:spPr>
          <a:xfrm>
            <a:off x="1767992" y="495300"/>
            <a:ext cx="5248758" cy="7277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 </a:t>
            </a: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계층적 </a:t>
            </a:r>
            <a:r>
              <a:rPr lang="ko-KR" altLang="en-US" sz="4000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디텍션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ED1125F9-D40E-6553-0258-B574AC23F4DE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40668EC9-0ABC-5DC8-28A2-87C01C7DB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12" name="그림 11" descr="텍스트, 자동차, 차량, 스크린샷이(가) 표시된 사진&#10;&#10;자동 생성된 설명">
            <a:extLst>
              <a:ext uri="{FF2B5EF4-FFF2-40B4-BE49-F238E27FC236}">
                <a16:creationId xmlns:a16="http://schemas.microsoft.com/office/drawing/2014/main" id="{01B1784F-89CE-6823-4B07-9DEDFE7BEA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571624"/>
            <a:ext cx="8953747" cy="5400672"/>
          </a:xfrm>
          <a:prstGeom prst="rect">
            <a:avLst/>
          </a:prstGeom>
        </p:spPr>
      </p:pic>
      <p:pic>
        <p:nvPicPr>
          <p:cNvPr id="14" name="그림 13" descr="차량, 야외, 육상 차량, 도로이(가) 표시된 사진&#10;&#10;자동 생성된 설명">
            <a:extLst>
              <a:ext uri="{FF2B5EF4-FFF2-40B4-BE49-F238E27FC236}">
                <a16:creationId xmlns:a16="http://schemas.microsoft.com/office/drawing/2014/main" id="{AAC48DD9-B16F-140C-40E5-E0CE485FA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750" y="3157311"/>
            <a:ext cx="10737850" cy="62048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D1616C4-3AF0-FC38-6BBF-35090EEC75F0}"/>
              </a:ext>
            </a:extLst>
          </p:cNvPr>
          <p:cNvSpPr txBox="1"/>
          <p:nvPr/>
        </p:nvSpPr>
        <p:spPr>
          <a:xfrm>
            <a:off x="9829800" y="1346418"/>
            <a:ext cx="3657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차 </a:t>
            </a:r>
            <a:r>
              <a:rPr kumimoji="1" lang="en-US" altLang="ko-KR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 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빨간색</a:t>
            </a:r>
          </a:p>
          <a:p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오른쪽 </a:t>
            </a:r>
            <a:r>
              <a:rPr kumimoji="1" lang="ko-KR" altLang="en-US" sz="2800" dirty="0" err="1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깜빡이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en-US" altLang="ko-KR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 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파란색</a:t>
            </a:r>
          </a:p>
          <a:p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왼쪽 </a:t>
            </a:r>
            <a:r>
              <a:rPr kumimoji="1" lang="ko-KR" altLang="en-US" sz="2800" dirty="0" err="1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깜빡이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kumimoji="1" lang="en-US" altLang="ko-KR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 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노랑색</a:t>
            </a:r>
          </a:p>
          <a:p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그 외 </a:t>
            </a:r>
            <a:r>
              <a:rPr kumimoji="1" lang="en-US" altLang="ko-KR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 </a:t>
            </a:r>
            <a:r>
              <a:rPr kumimoji="1" lang="ko-KR" altLang="en-US" sz="28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초록색</a:t>
            </a:r>
          </a:p>
        </p:txBody>
      </p:sp>
    </p:spTree>
    <p:extLst>
      <p:ext uri="{BB962C8B-B14F-4D97-AF65-F5344CB8AC3E}">
        <p14:creationId xmlns:p14="http://schemas.microsoft.com/office/powerpoint/2010/main" val="3996127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8166EB-5836-FDDC-36B2-B50162E3A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62D43FE-218D-11DA-5EFF-4447F6469F3A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4495FD3-C3DE-AD48-59EA-E07D51B587A2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AC1B5CF7-573D-4D7E-B47B-072EC591BB42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3FFB14F8-2AD6-F8DE-FA56-5A303813CB3B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669583F-9884-8AE6-1E92-123653542696}"/>
              </a:ext>
            </a:extLst>
          </p:cNvPr>
          <p:cNvSpPr txBox="1"/>
          <p:nvPr/>
        </p:nvSpPr>
        <p:spPr>
          <a:xfrm>
            <a:off x="1767992" y="495300"/>
            <a:ext cx="4632808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 </a:t>
            </a: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-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보완필요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2626CF14-571C-0FC8-F705-37CBAAA6995D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E3DE9812-0D81-BED2-7FB1-AC9BF50A9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9" name="그림 8" descr="하늘, 도로, 야외, 육상 차량이(가) 표시된 사진&#10;&#10;자동 생성된 설명">
            <a:extLst>
              <a:ext uri="{FF2B5EF4-FFF2-40B4-BE49-F238E27FC236}">
                <a16:creationId xmlns:a16="http://schemas.microsoft.com/office/drawing/2014/main" id="{C05CBFCA-38E0-ABD2-5BBC-0A1BB4D62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7" t="10191"/>
          <a:stretch/>
        </p:blipFill>
        <p:spPr>
          <a:xfrm>
            <a:off x="9227309" y="2171700"/>
            <a:ext cx="8146291" cy="5372100"/>
          </a:xfrm>
          <a:prstGeom prst="rect">
            <a:avLst/>
          </a:prstGeom>
        </p:spPr>
      </p:pic>
      <p:pic>
        <p:nvPicPr>
          <p:cNvPr id="13" name="그림 12" descr="하늘, 도로, 야외, 육상 차량이(가) 표시된 사진&#10;&#10;자동 생성된 설명">
            <a:extLst>
              <a:ext uri="{FF2B5EF4-FFF2-40B4-BE49-F238E27FC236}">
                <a16:creationId xmlns:a16="http://schemas.microsoft.com/office/drawing/2014/main" id="{4AF1FC43-E18D-6866-EEF7-AF894253A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9" r="1065"/>
          <a:stretch/>
        </p:blipFill>
        <p:spPr>
          <a:xfrm>
            <a:off x="914400" y="2247900"/>
            <a:ext cx="7906840" cy="5414916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1F45D156-B04E-C225-4B76-B08E0FAF678D}"/>
              </a:ext>
            </a:extLst>
          </p:cNvPr>
          <p:cNvSpPr/>
          <p:nvPr/>
        </p:nvSpPr>
        <p:spPr>
          <a:xfrm>
            <a:off x="5638800" y="4076700"/>
            <a:ext cx="2971800" cy="15240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901E3CE-6E4B-C57E-C53E-D9971C37E867}"/>
              </a:ext>
            </a:extLst>
          </p:cNvPr>
          <p:cNvSpPr/>
          <p:nvPr/>
        </p:nvSpPr>
        <p:spPr>
          <a:xfrm>
            <a:off x="14668500" y="4000500"/>
            <a:ext cx="2705100" cy="1524000"/>
          </a:xfrm>
          <a:prstGeom prst="ellipse">
            <a:avLst/>
          </a:prstGeom>
          <a:noFill/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2180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5D2EAC-3E29-C7C7-AC70-7D5063CA6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48261E11-8325-0D66-EE19-24FAC3D2B7EC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9724112-169F-50F0-D757-A335043AD97B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62D9A85-ED44-1C18-2DB1-C6CEA6301017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0FAA2EA6-9B3A-6DFE-7024-75B448E3A472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C88FF41F-8E9A-B1B5-4577-5DAE0E9E3669}"/>
              </a:ext>
            </a:extLst>
          </p:cNvPr>
          <p:cNvSpPr txBox="1"/>
          <p:nvPr/>
        </p:nvSpPr>
        <p:spPr>
          <a:xfrm>
            <a:off x="1767992" y="495300"/>
            <a:ext cx="5318608" cy="7277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 </a:t>
            </a: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ko-KR" altLang="en-US" sz="4000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옵티컬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플로우 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5EDFB93E-1AC0-C3F3-D6CA-B32F95990D6C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40AA7828-1B10-5CF0-5A4A-9EFB5A23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1" name="그림 10" descr="길, 텍스트, 횡단보도, 장면이(가) 표시된 사진&#10;&#10;자동 생성된 설명">
            <a:extLst>
              <a:ext uri="{FF2B5EF4-FFF2-40B4-BE49-F238E27FC236}">
                <a16:creationId xmlns:a16="http://schemas.microsoft.com/office/drawing/2014/main" id="{A4459DFD-AABB-2CD7-0E9F-367067B2C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795" y="1790700"/>
            <a:ext cx="8496005" cy="5163649"/>
          </a:xfrm>
          <a:prstGeom prst="rect">
            <a:avLst/>
          </a:prstGeom>
        </p:spPr>
      </p:pic>
      <p:pic>
        <p:nvPicPr>
          <p:cNvPr id="14" name="그림 13" descr="텍스트, 차량, 육상 차량, 야외이(가) 표시된 사진&#10;&#10;자동 생성된 설명">
            <a:extLst>
              <a:ext uri="{FF2B5EF4-FFF2-40B4-BE49-F238E27FC236}">
                <a16:creationId xmlns:a16="http://schemas.microsoft.com/office/drawing/2014/main" id="{86765D37-87BB-2F16-3A0E-C6B583616D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3221083"/>
            <a:ext cx="9703981" cy="596101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D9EE20E-0647-8C85-D993-61F79BAB6E0A}"/>
              </a:ext>
            </a:extLst>
          </p:cNvPr>
          <p:cNvSpPr txBox="1"/>
          <p:nvPr/>
        </p:nvSpPr>
        <p:spPr>
          <a:xfrm>
            <a:off x="1112010" y="7102376"/>
            <a:ext cx="74985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빨간색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반대 방향으로 이동 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초록색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정차 중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보라색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다른 방향으로 이동 중인 차량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직진 </a:t>
            </a:r>
            <a:r>
              <a:rPr kumimoji="1" lang="en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or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좌우 회전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) 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노란색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사용자에게 접근하는 차량 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끼어드는 차량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).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파란색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같은 방향으로 이동</a:t>
            </a:r>
          </a:p>
        </p:txBody>
      </p:sp>
    </p:spTree>
    <p:extLst>
      <p:ext uri="{BB962C8B-B14F-4D97-AF65-F5344CB8AC3E}">
        <p14:creationId xmlns:p14="http://schemas.microsoft.com/office/powerpoint/2010/main" val="3170324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20833-2E31-7BC7-FA71-95B53F15D2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C2E0C0D8-390C-9074-ABC0-3287B7AE1EC3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0149225-EB7B-52BB-E95E-66AFC886AF8F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7B4A2A4-B871-8851-0701-EC8173DBD0D4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75E932A7-3741-FB85-A22F-DD8897158978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CCC82AA-59B6-5937-4BEB-41E54D489723}"/>
              </a:ext>
            </a:extLst>
          </p:cNvPr>
          <p:cNvSpPr txBox="1"/>
          <p:nvPr/>
        </p:nvSpPr>
        <p:spPr>
          <a:xfrm>
            <a:off x="1767992" y="495300"/>
            <a:ext cx="5318608" cy="7277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 </a:t>
            </a: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보안필요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05B179A8-4F4B-6A9D-C400-984CC0B643F6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7FCE2B3C-D3AC-56B1-BDD4-215D9B121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826A8C-7ADF-4D35-9364-AB19078932B9}"/>
              </a:ext>
            </a:extLst>
          </p:cNvPr>
          <p:cNvSpPr txBox="1"/>
          <p:nvPr/>
        </p:nvSpPr>
        <p:spPr>
          <a:xfrm>
            <a:off x="11445750" y="4513383"/>
            <a:ext cx="74985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빨간색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반대 방향으로 이동 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초록색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정차 중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보라색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다른 방향으로 이동 중인 차량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직진 </a:t>
            </a:r>
            <a:r>
              <a:rPr kumimoji="1" lang="en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or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좌우 회전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) 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노란색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사용자에게 접근하는 차량 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끼어드는 차량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).</a:t>
            </a:r>
          </a:p>
          <a:p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파란색</a:t>
            </a:r>
            <a:r>
              <a:rPr kumimoji="1" lang="en-US" altLang="ko-KR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: </a:t>
            </a:r>
            <a:r>
              <a:rPr kumimoji="1" lang="ko-KR" altLang="en-US" sz="2400" dirty="0">
                <a:solidFill>
                  <a:srgbClr val="4A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같은 방향으로 이동</a:t>
            </a:r>
          </a:p>
        </p:txBody>
      </p:sp>
      <p:pic>
        <p:nvPicPr>
          <p:cNvPr id="9" name="그림 8" descr="텍스트, 야외, 차량, 도로이(가) 표시된 사진&#10;&#10;자동 생성된 설명">
            <a:extLst>
              <a:ext uri="{FF2B5EF4-FFF2-40B4-BE49-F238E27FC236}">
                <a16:creationId xmlns:a16="http://schemas.microsoft.com/office/drawing/2014/main" id="{E224F243-AFA5-C334-D13E-299EE462B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240858"/>
            <a:ext cx="10668510" cy="648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0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1B27A4-0C0B-08A3-F6F3-FEF74C516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617DE1E-6917-1B07-07B1-C2801B5879D0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2C46B26E-A88E-33ED-5858-207CC11A4E90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7AFDFACB-F549-A8C6-8FFD-792B14679374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3AAB6CCF-9D91-9C9B-62BD-78F12911805F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4F6F4008-B35D-DA09-6DC0-A9940335A5FA}"/>
              </a:ext>
            </a:extLst>
          </p:cNvPr>
          <p:cNvSpPr txBox="1"/>
          <p:nvPr/>
        </p:nvSpPr>
        <p:spPr>
          <a:xfrm>
            <a:off x="1767992" y="495300"/>
            <a:ext cx="4632808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진행상황 </a:t>
            </a: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–</a:t>
            </a: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추가 진행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291CC5C8-B8F2-244B-93E7-E60C2AFF170D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6A17DD5-69F1-E7F0-7B14-0F7584092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78CB8D-F695-D620-9A80-18B58CDCBCEB}"/>
              </a:ext>
            </a:extLst>
          </p:cNvPr>
          <p:cNvSpPr txBox="1"/>
          <p:nvPr/>
        </p:nvSpPr>
        <p:spPr>
          <a:xfrm>
            <a:off x="1262035" y="1464277"/>
            <a:ext cx="4632808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70"/>
              </a:lnSpc>
              <a:spcBef>
                <a:spcPct val="0"/>
              </a:spcBef>
            </a:pPr>
            <a:r>
              <a:rPr lang="en-US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D</a:t>
            </a:r>
            <a:r>
              <a:rPr lang="en" altLang="ko-KR" sz="4000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ata</a:t>
            </a:r>
            <a:r>
              <a:rPr lang="en" altLang="ko-KR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Augmentation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pic>
        <p:nvPicPr>
          <p:cNvPr id="12" name="그림 11" descr="야외, 하늘, 차량, 도로이(가) 표시된 사진&#10;&#10;자동 생성된 설명">
            <a:extLst>
              <a:ext uri="{FF2B5EF4-FFF2-40B4-BE49-F238E27FC236}">
                <a16:creationId xmlns:a16="http://schemas.microsoft.com/office/drawing/2014/main" id="{02786289-591C-5F1E-4C2B-321B3C946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100" y="2433254"/>
            <a:ext cx="7772400" cy="2340481"/>
          </a:xfrm>
          <a:prstGeom prst="rect">
            <a:avLst/>
          </a:prstGeom>
        </p:spPr>
      </p:pic>
      <p:pic>
        <p:nvPicPr>
          <p:cNvPr id="17" name="그림 16" descr="야외, 하늘, 도로, 차량이(가) 표시된 사진&#10;&#10;자동 생성된 설명">
            <a:extLst>
              <a:ext uri="{FF2B5EF4-FFF2-40B4-BE49-F238E27FC236}">
                <a16:creationId xmlns:a16="http://schemas.microsoft.com/office/drawing/2014/main" id="{35DD3F18-92BA-8C1B-E61E-9830945612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5981699"/>
            <a:ext cx="8763000" cy="2638778"/>
          </a:xfrm>
          <a:prstGeom prst="rect">
            <a:avLst/>
          </a:prstGeom>
        </p:spPr>
      </p:pic>
      <p:pic>
        <p:nvPicPr>
          <p:cNvPr id="19" name="그림 18" descr="야외, 하늘, 차량, 육상 차량이(가) 표시된 사진&#10;&#10;자동 생성된 설명">
            <a:extLst>
              <a:ext uri="{FF2B5EF4-FFF2-40B4-BE49-F238E27FC236}">
                <a16:creationId xmlns:a16="http://schemas.microsoft.com/office/drawing/2014/main" id="{CFC938C5-3FC7-3638-44C2-AB94147B9A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5981700"/>
            <a:ext cx="8762998" cy="2638777"/>
          </a:xfrm>
          <a:prstGeom prst="rect">
            <a:avLst/>
          </a:prstGeom>
        </p:spPr>
      </p:pic>
      <p:sp>
        <p:nvSpPr>
          <p:cNvPr id="23" name="아래쪽 화살표[D] 22">
            <a:extLst>
              <a:ext uri="{FF2B5EF4-FFF2-40B4-BE49-F238E27FC236}">
                <a16:creationId xmlns:a16="http://schemas.microsoft.com/office/drawing/2014/main" id="{86918414-FE79-A9E1-7970-9573A00594B0}"/>
              </a:ext>
            </a:extLst>
          </p:cNvPr>
          <p:cNvSpPr/>
          <p:nvPr/>
        </p:nvSpPr>
        <p:spPr>
          <a:xfrm rot="2646745">
            <a:off x="5869394" y="4773735"/>
            <a:ext cx="685800" cy="1207964"/>
          </a:xfrm>
          <a:prstGeom prst="downArrow">
            <a:avLst/>
          </a:prstGeom>
          <a:solidFill>
            <a:srgbClr val="7895B4"/>
          </a:solidFill>
          <a:ln>
            <a:solidFill>
              <a:srgbClr val="7895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아래쪽 화살표[D] 23">
            <a:extLst>
              <a:ext uri="{FF2B5EF4-FFF2-40B4-BE49-F238E27FC236}">
                <a16:creationId xmlns:a16="http://schemas.microsoft.com/office/drawing/2014/main" id="{C701BC8A-5418-AF96-D2CC-555747A4ECAE}"/>
              </a:ext>
            </a:extLst>
          </p:cNvPr>
          <p:cNvSpPr/>
          <p:nvPr/>
        </p:nvSpPr>
        <p:spPr>
          <a:xfrm rot="18744720">
            <a:off x="11709066" y="4717190"/>
            <a:ext cx="685800" cy="1207964"/>
          </a:xfrm>
          <a:prstGeom prst="downArrow">
            <a:avLst/>
          </a:prstGeom>
          <a:solidFill>
            <a:srgbClr val="7895B4"/>
          </a:solidFill>
          <a:ln>
            <a:solidFill>
              <a:srgbClr val="7895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E0077E-90CC-4FD3-3E7B-AB94E2D69E4B}"/>
              </a:ext>
            </a:extLst>
          </p:cNvPr>
          <p:cNvSpPr txBox="1"/>
          <p:nvPr/>
        </p:nvSpPr>
        <p:spPr>
          <a:xfrm>
            <a:off x="12931389" y="3976344"/>
            <a:ext cx="2080043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원본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61EE23-B3BF-1CC5-072F-B6E84AE36C7D}"/>
              </a:ext>
            </a:extLst>
          </p:cNvPr>
          <p:cNvSpPr txBox="1"/>
          <p:nvPr/>
        </p:nvSpPr>
        <p:spPr>
          <a:xfrm>
            <a:off x="3164930" y="8681086"/>
            <a:ext cx="3007270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안개 낀 상황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645E454-9E25-F2CD-4E1B-6BC69C33CFFA}"/>
              </a:ext>
            </a:extLst>
          </p:cNvPr>
          <p:cNvSpPr txBox="1"/>
          <p:nvPr/>
        </p:nvSpPr>
        <p:spPr>
          <a:xfrm>
            <a:off x="12051966" y="8681086"/>
            <a:ext cx="4648200" cy="1487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비가 오는 상황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>
              <a:lnSpc>
                <a:spcPts val="6270"/>
              </a:lnSpc>
              <a:spcBef>
                <a:spcPct val="0"/>
              </a:spcBef>
            </a:pPr>
            <a:r>
              <a:rPr lang="en-US" altLang="ko-KR" sz="24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(</a:t>
            </a:r>
            <a:r>
              <a:rPr lang="en-US" altLang="ko-KR" sz="2400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ElasticTransform</a:t>
            </a:r>
            <a:r>
              <a:rPr lang="ko-KR" altLang="en-US" sz="24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사용</a:t>
            </a:r>
            <a:r>
              <a:rPr lang="en-US" altLang="ko-KR" sz="24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74441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1178</TotalTime>
  <Words>167</Words>
  <Application>Microsoft Macintosh PowerPoint</Application>
  <PresentationFormat>사용자 지정</PresentationFormat>
  <Paragraphs>54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Arial</vt:lpstr>
      <vt:lpstr>BM HANNA Air OTF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아이보리 블루 마케팅 전략 프레젠테이션</dc:title>
  <cp:lastModifiedBy>김현정</cp:lastModifiedBy>
  <cp:revision>22</cp:revision>
  <cp:lastPrinted>2024-11-06T15:10:37Z</cp:lastPrinted>
  <dcterms:created xsi:type="dcterms:W3CDTF">2006-08-16T00:00:00Z</dcterms:created>
  <dcterms:modified xsi:type="dcterms:W3CDTF">2024-11-25T07:27:31Z</dcterms:modified>
  <dc:identifier>DAGFEKwe81g</dc:identifier>
</cp:coreProperties>
</file>

<file path=docProps/thumbnail.jpeg>
</file>